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3"/>
  </p:notesMasterIdLst>
  <p:sldIdLst>
    <p:sldId id="256" r:id="rId2"/>
    <p:sldId id="289" r:id="rId3"/>
    <p:sldId id="287" r:id="rId4"/>
    <p:sldId id="291" r:id="rId5"/>
    <p:sldId id="297" r:id="rId6"/>
    <p:sldId id="303" r:id="rId7"/>
    <p:sldId id="273" r:id="rId8"/>
    <p:sldId id="316" r:id="rId9"/>
    <p:sldId id="340" r:id="rId10"/>
    <p:sldId id="347" r:id="rId11"/>
    <p:sldId id="315" r:id="rId12"/>
    <p:sldId id="317" r:id="rId13"/>
    <p:sldId id="261" r:id="rId14"/>
    <p:sldId id="265" r:id="rId15"/>
    <p:sldId id="314" r:id="rId16"/>
    <p:sldId id="342" r:id="rId17"/>
    <p:sldId id="344" r:id="rId18"/>
    <p:sldId id="348" r:id="rId19"/>
    <p:sldId id="349" r:id="rId20"/>
    <p:sldId id="345" r:id="rId21"/>
    <p:sldId id="28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03" autoAdjust="0"/>
  </p:normalViewPr>
  <p:slideViewPr>
    <p:cSldViewPr>
      <p:cViewPr>
        <p:scale>
          <a:sx n="80" d="100"/>
          <a:sy n="80" d="100"/>
        </p:scale>
        <p:origin x="-1044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00AD-64C1-4A29-BA4A-B33E7015358A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E7B1-3F60-47F2-ADB8-2DA21E223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332656"/>
            <a:ext cx="8784976" cy="43204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Подготовка электронных дел для передачи в архив </a:t>
            </a:r>
          </a:p>
          <a:p>
            <a:pPr algn="ctr"/>
            <a:r>
              <a:rPr lang="ru-RU" sz="3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государственного органа. </a:t>
            </a:r>
          </a:p>
          <a:p>
            <a:pPr algn="ctr"/>
            <a:r>
              <a:rPr lang="ru-RU" sz="3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Порядок </a:t>
            </a:r>
          </a:p>
          <a:p>
            <a:pPr algn="ctr"/>
            <a:r>
              <a:rPr lang="ru-RU" sz="36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формирования и оформления электронных дел</a:t>
            </a:r>
            <a:endParaRPr lang="ru-RU" sz="3600" b="1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komp-do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24128" y="4437112"/>
            <a:ext cx="3240360" cy="19442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24936" cy="792088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Подготовка электронных дел  к передаче в архив государственного органа</a:t>
            </a:r>
            <a:endParaRPr lang="ru-RU" sz="28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507288" cy="5040560"/>
          </a:xfrm>
        </p:spPr>
        <p:txBody>
          <a:bodyPr>
            <a:normAutofit fontScale="40000" lnSpcReduction="20000"/>
          </a:bodyPr>
          <a:lstStyle/>
          <a:p>
            <a:pPr marL="360000">
              <a:spcBef>
                <a:spcPts val="0"/>
              </a:spcBef>
            </a:pPr>
            <a:r>
              <a:rPr lang="ru-RU" sz="7000" dirty="0" smtClean="0">
                <a:latin typeface="Liberation Serif" pitchFamily="18" charset="0"/>
                <a:cs typeface="Times New Roman" pitchFamily="18" charset="0"/>
              </a:rPr>
              <a:t>В случае если документы дела представлены на бумажном носителе и в форме электронных документов </a:t>
            </a:r>
            <a:r>
              <a:rPr lang="ru-RU" sz="7000" b="1" dirty="0" smtClean="0">
                <a:latin typeface="Liberation Serif" pitchFamily="18" charset="0"/>
                <a:cs typeface="Times New Roman" pitchFamily="18" charset="0"/>
              </a:rPr>
              <a:t>(«гибридное дело»), </a:t>
            </a:r>
            <a:r>
              <a:rPr lang="ru-RU" sz="7000" dirty="0" smtClean="0">
                <a:latin typeface="Liberation Serif" pitchFamily="18" charset="0"/>
                <a:cs typeface="Times New Roman" pitchFamily="18" charset="0"/>
              </a:rPr>
              <a:t>документы на бумажном носителе подлежат оцифровке и включению в электронное дело. </a:t>
            </a:r>
          </a:p>
          <a:p>
            <a:pPr marL="360000">
              <a:spcBef>
                <a:spcPts val="0"/>
              </a:spcBef>
              <a:buNone/>
            </a:pPr>
            <a:endParaRPr lang="ru-RU" sz="70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>
              <a:spcBef>
                <a:spcPts val="0"/>
              </a:spcBef>
            </a:pPr>
            <a:r>
              <a:rPr lang="ru-RU" sz="7000" dirty="0" smtClean="0">
                <a:latin typeface="Liberation Serif" pitchFamily="18" charset="0"/>
                <a:cs typeface="Times New Roman" pitchFamily="18" charset="0"/>
              </a:rPr>
              <a:t>В дело, которое ведется на бумажном носителе</a:t>
            </a:r>
            <a:r>
              <a:rPr lang="en-US" sz="7000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7000" dirty="0" smtClean="0">
                <a:latin typeface="Liberation Serif" pitchFamily="18" charset="0"/>
                <a:cs typeface="Times New Roman" pitchFamily="18" charset="0"/>
              </a:rPr>
              <a:t>включаются только документы, созданные (поступившие) на бумажном носителе. </a:t>
            </a:r>
          </a:p>
          <a:p>
            <a:pPr marL="360000">
              <a:spcBef>
                <a:spcPts val="0"/>
              </a:spcBef>
            </a:pPr>
            <a:endParaRPr lang="ru-RU" sz="70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>
              <a:spcBef>
                <a:spcPts val="0"/>
              </a:spcBef>
            </a:pPr>
            <a:r>
              <a:rPr lang="ru-RU" sz="7000" dirty="0" smtClean="0">
                <a:latin typeface="Liberation Serif" pitchFamily="18" charset="0"/>
                <a:cs typeface="Times New Roman" pitchFamily="18" charset="0"/>
              </a:rPr>
              <a:t>В номенклатуре дел электронное дело и дело на бумажном носителе отражаются как два тома, имеющие один заголовок, индекс и срок хранения.</a:t>
            </a:r>
          </a:p>
          <a:p>
            <a:endParaRPr lang="ru-RU" sz="5600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Оформление архивных дел, документов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395536" y="4077072"/>
            <a:ext cx="3772110" cy="2232248"/>
            <a:chOff x="36309" y="2178698"/>
            <a:chExt cx="3772110" cy="1983491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6309" y="2178698"/>
              <a:ext cx="3772110" cy="198349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94403" y="2236792"/>
              <a:ext cx="3655922" cy="1867303"/>
            </a:xfrm>
            <a:prstGeom prst="rect">
              <a:avLst/>
            </a:prstGeom>
            <a:solidFill>
              <a:schemeClr val="bg1"/>
            </a:solidFill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0000"/>
                  </a:solidFill>
                  <a:latin typeface="+mj-lt"/>
                </a:rPr>
                <a:t>подшивку или переплет документов дела; 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0000"/>
                  </a:solidFill>
                  <a:latin typeface="+mj-lt"/>
                </a:rPr>
                <a:t>нумерацию листов дела; 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0000"/>
                  </a:solidFill>
                  <a:latin typeface="+mj-lt"/>
                </a:rPr>
                <a:t>составление листа-заверителя дела; </a:t>
              </a:r>
            </a:p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kern="1200" dirty="0" smtClean="0">
                  <a:solidFill>
                    <a:srgbClr val="FF0000"/>
                  </a:solidFill>
                  <a:latin typeface="+mj-lt"/>
                </a:rPr>
                <a:t>составление внутренней описи документов дела </a:t>
              </a:r>
              <a:endParaRPr lang="en-US" b="1" kern="1200" dirty="0">
                <a:solidFill>
                  <a:srgbClr val="FF0000"/>
                </a:solidFill>
                <a:latin typeface="+mj-lt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4716016" y="4077072"/>
            <a:ext cx="3772110" cy="2232248"/>
            <a:chOff x="4408638" y="2202440"/>
            <a:chExt cx="3772110" cy="1983491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4408638" y="2202440"/>
              <a:ext cx="3772110" cy="1983491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Скругленный прямоугольник 4"/>
            <p:cNvSpPr/>
            <p:nvPr/>
          </p:nvSpPr>
          <p:spPr>
            <a:xfrm>
              <a:off x="4466732" y="2260534"/>
              <a:ext cx="3655922" cy="186730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0" tIns="57150" rIns="57150" bIns="57150" numCol="1" spcCol="1270" anchor="ctr" anchorCtr="0">
              <a:noAutofit/>
            </a:bodyPr>
            <a:lstStyle/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 smtClean="0">
                  <a:solidFill>
                    <a:srgbClr val="FF0000"/>
                  </a:solidFill>
                  <a:latin typeface="+mj-lt"/>
                </a:rPr>
                <a:t>конвертацию электронных документов в формат </a:t>
              </a:r>
              <a:r>
                <a:rPr lang="en-US" b="1" dirty="0" smtClean="0">
                  <a:solidFill>
                    <a:srgbClr val="FF0000"/>
                  </a:solidFill>
                  <a:latin typeface="+mj-lt"/>
                </a:rPr>
                <a:t>PDF/</a:t>
              </a:r>
              <a:r>
                <a:rPr lang="ru-RU" b="1" dirty="0" smtClean="0">
                  <a:solidFill>
                    <a:srgbClr val="FF0000"/>
                  </a:solidFill>
                  <a:latin typeface="+mj-lt"/>
                </a:rPr>
                <a:t>А; 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 smtClean="0">
                  <a:solidFill>
                    <a:srgbClr val="FF0000"/>
                  </a:solidFill>
                  <a:latin typeface="+mj-lt"/>
                </a:rPr>
                <a:t>формирование электронных документов в контейнеры; </a:t>
              </a:r>
            </a:p>
            <a:p>
              <a:pPr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 smtClean="0">
                  <a:solidFill>
                    <a:srgbClr val="FF0000"/>
                  </a:solidFill>
                  <a:latin typeface="+mj-lt"/>
                </a:rPr>
                <a:t>формирование контейнеров в дела (единицы хранения</a:t>
              </a:r>
              <a:endParaRPr lang="ru-RU" b="1" dirty="0">
                <a:solidFill>
                  <a:srgbClr val="FF0000"/>
                </a:solidFill>
                <a:latin typeface="+mj-lt"/>
              </a:endParaRPr>
            </a:p>
          </p:txBody>
        </p:sp>
      </p:grpSp>
      <p:sp>
        <p:nvSpPr>
          <p:cNvPr id="26" name="Скругленный прямоугольник 25"/>
          <p:cNvSpPr/>
          <p:nvPr/>
        </p:nvSpPr>
        <p:spPr>
          <a:xfrm>
            <a:off x="323528" y="1556792"/>
            <a:ext cx="3600400" cy="19442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Оформление дел на бумажной основе предусматривает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5076056" y="1556792"/>
            <a:ext cx="3600400" cy="194421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Оформление электронных дел предусматривает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Стрелка вниз 28"/>
          <p:cNvSpPr/>
          <p:nvPr/>
        </p:nvSpPr>
        <p:spPr>
          <a:xfrm>
            <a:off x="1547664" y="3501008"/>
            <a:ext cx="1584176" cy="57606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5940152" y="3501008"/>
            <a:ext cx="1584176" cy="57606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859216" cy="98072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 государственного органа</a:t>
            </a:r>
            <a:endParaRPr lang="ru-RU" sz="3200" b="1" dirty="0" smtClean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208912" cy="483981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</a:t>
            </a:r>
            <a:endParaRPr lang="en-US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>
              <a:spcBef>
                <a:spcPts val="0"/>
              </a:spcBef>
              <a:buNone/>
            </a:pPr>
            <a:endParaRPr lang="en-US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 организации производится </a:t>
            </a:r>
            <a:r>
              <a:rPr lang="ru-RU" b="1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на основании описей электронных дел, документов структурных подразделений</a:t>
            </a: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по информационно-телекоммуникационной сети (при наличии в архиве организации информационной системы) или на физически обособленных материальных носителях, которые представляются </a:t>
            </a:r>
          </a:p>
          <a:p>
            <a:pPr algn="ctr">
              <a:spcBef>
                <a:spcPts val="0"/>
              </a:spcBef>
              <a:buNone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в </a:t>
            </a:r>
            <a:r>
              <a:rPr lang="en-US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2-</a:t>
            </a:r>
            <a:r>
              <a:rPr lang="ru-RU" dirty="0" err="1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х</a:t>
            </a:r>
            <a:r>
              <a:rPr lang="en-US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идентичных экземплярах.</a:t>
            </a:r>
          </a:p>
          <a:p>
            <a:endParaRPr lang="ru-RU" dirty="0"/>
          </a:p>
        </p:txBody>
      </p:sp>
      <p:pic>
        <p:nvPicPr>
          <p:cNvPr id="8" name="Рисунок 7" descr="4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92697"/>
            <a:ext cx="2259335" cy="1584176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0"/>
            <a:ext cx="6578600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can 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00226" y="0"/>
            <a:ext cx="4943548" cy="68580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-26988"/>
            <a:ext cx="6511925" cy="688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96944" cy="720080"/>
          </a:xfrm>
        </p:spPr>
        <p:txBody>
          <a:bodyPr>
            <a:noAutofit/>
          </a:bodyPr>
          <a:lstStyle/>
          <a:p>
            <a:r>
              <a:rPr lang="ru-RU" sz="29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Архивный шифр электронных документов</a:t>
            </a:r>
            <a:endParaRPr lang="ru-RU" sz="29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7" name="Рисунок 6" descr="2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16216" y="1340768"/>
            <a:ext cx="2306513" cy="13681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95536" y="1772816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400" dirty="0" smtClean="0">
              <a:latin typeface="+mj-lt"/>
            </a:endParaRP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27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</a:t>
            </a:r>
            <a:r>
              <a:rPr lang="ru-RU" sz="2800" dirty="0" smtClean="0">
                <a:latin typeface="Liberation Serif" pitchFamily="18" charset="0"/>
                <a:cs typeface="Times New Roman" pitchFamily="18" charset="0"/>
              </a:rPr>
              <a:t>Архивный шифр</a:t>
            </a:r>
            <a:r>
              <a:rPr lang="en-US" sz="2800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Liberation Serif" pitchFamily="18" charset="0"/>
                <a:cs typeface="Times New Roman" pitchFamily="18" charset="0"/>
              </a:rPr>
              <a:t>электронных документов, </a:t>
            </a: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</a:pPr>
            <a:r>
              <a:rPr lang="ru-RU" sz="2800" dirty="0" smtClean="0">
                <a:latin typeface="Liberation Serif" pitchFamily="18" charset="0"/>
                <a:cs typeface="Times New Roman" pitchFamily="18" charset="0"/>
              </a:rPr>
              <a:t>   хранимых на обособленных электронных носителях, указывается на вкладыше, вложенном </a:t>
            </a: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</a:pPr>
            <a:r>
              <a:rPr lang="ru-RU" sz="2800" dirty="0" smtClean="0">
                <a:latin typeface="Liberation Serif" pitchFamily="18" charset="0"/>
                <a:cs typeface="Times New Roman" pitchFamily="18" charset="0"/>
              </a:rPr>
              <a:t>   в футляр носителя. </a:t>
            </a: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  <a:buFont typeface="Wingdings 2"/>
              <a:buChar char=""/>
            </a:pPr>
            <a:endParaRPr lang="ru-RU" sz="28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  <a:buFont typeface="Wingdings 2"/>
              <a:buChar char=""/>
            </a:pPr>
            <a:endParaRPr lang="ru-RU" sz="28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 indent="-274320">
              <a:lnSpc>
                <a:spcPct val="80000"/>
              </a:lnSpc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ru-RU" sz="2800" dirty="0" smtClean="0">
                <a:latin typeface="Liberation Serif" pitchFamily="18" charset="0"/>
                <a:cs typeface="Times New Roman" pitchFamily="18" charset="0"/>
              </a:rPr>
              <a:t>   Архивный шифр электронных документов, хранимых в информационной системе архива, является обязательным элементом описания контейнера электронного документа.</a:t>
            </a:r>
          </a:p>
          <a:p>
            <a:pPr marL="540000" indent="-265176">
              <a:buSzPct val="120000"/>
              <a:buFont typeface="Wingdings 2"/>
              <a:buChar char="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86409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 государственного органа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 smtClean="0"/>
              <a:t>В опись электронных дел, документов включается приложение к описи - реестр электронных документов (контейнеров электронных документов), в котором указываются сведения об электронных документах, включенных в каждое электронное дело.</a:t>
            </a:r>
          </a:p>
          <a:p>
            <a:endParaRPr lang="en-US" sz="2600" dirty="0" smtClean="0"/>
          </a:p>
          <a:p>
            <a:r>
              <a:rPr lang="ru-RU" sz="2600" dirty="0" smtClean="0"/>
              <a:t>Описи дел структурного подразделения изготавливаются в </a:t>
            </a:r>
            <a:r>
              <a:rPr lang="en-US" sz="2600" dirty="0" smtClean="0"/>
              <a:t>2-</a:t>
            </a:r>
            <a:r>
              <a:rPr lang="ru-RU" sz="2600" dirty="0" err="1" smtClean="0"/>
              <a:t>х</a:t>
            </a:r>
            <a:r>
              <a:rPr lang="ru-RU" sz="2600" dirty="0" smtClean="0"/>
              <a:t> экземплярах на бумажном носителе, подписываются руководителем подразделения</a:t>
            </a:r>
            <a:r>
              <a:rPr lang="en-US" sz="2600" dirty="0" smtClean="0"/>
              <a:t> </a:t>
            </a:r>
            <a:r>
              <a:rPr lang="ru-RU" sz="2600" dirty="0" smtClean="0"/>
              <a:t>и руководителем Службы делопроизводства.</a:t>
            </a:r>
          </a:p>
          <a:p>
            <a:endParaRPr lang="en-US" sz="2600" dirty="0" smtClean="0"/>
          </a:p>
          <a:p>
            <a:r>
              <a:rPr lang="ru-RU" sz="2600" dirty="0" smtClean="0"/>
              <a:t> Реестр электронных документов, являющийся приложением к описи электронных документов, подписывается составителем реестра с указанием должности, инициалов, фамилии.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Основные процедуры работы с  электронными документами 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при подготовке их к передаче в архив государственного органа:</a:t>
            </a:r>
            <a:r>
              <a:rPr lang="ru-RU" sz="2200" b="1" dirty="0" smtClean="0">
                <a:solidFill>
                  <a:srgbClr val="C00000"/>
                </a:solidFill>
              </a:rPr>
              <a:t/>
            </a:r>
            <a:br>
              <a:rPr lang="ru-RU" sz="2200" b="1" dirty="0" smtClean="0">
                <a:solidFill>
                  <a:srgbClr val="C00000"/>
                </a:solidFill>
              </a:rPr>
            </a:b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107504" y="1412776"/>
            <a:ext cx="8784976" cy="5184576"/>
          </a:xfrm>
        </p:spPr>
        <p:txBody>
          <a:bodyPr>
            <a:noAutofit/>
          </a:bodyPr>
          <a:lstStyle/>
          <a:p>
            <a:r>
              <a:rPr lang="ru-RU" sz="23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преобразование текстовых электронных документов в формат архивного хранения PDF/A-1, если электронный документ был создан или включен в систему в ином формате;</a:t>
            </a:r>
          </a:p>
          <a:p>
            <a:pPr>
              <a:buNone/>
            </a:pPr>
            <a:endParaRPr lang="ru-RU" sz="23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3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формирование в информационной системе описей электронных дел, документов структурных подразделений;</a:t>
            </a:r>
          </a:p>
          <a:p>
            <a:pPr>
              <a:buNone/>
            </a:pPr>
            <a:endParaRPr lang="ru-RU" sz="23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3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формирование в информационной системе государственного органа контейнеров электронных документов, включающих: </a:t>
            </a:r>
            <a:r>
              <a:rPr lang="ru-RU" sz="2300" dirty="0" err="1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контент</a:t>
            </a:r>
            <a:r>
              <a:rPr lang="ru-RU" sz="23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и метаданные электронного документа, файлы электронных подписей, визуализированную копию текстового электронного документа в формате PDF/A-1;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Основные процедуры работы с  электронными документами 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при подготовке их к передаче в архив государственного органа:</a:t>
            </a:r>
            <a:r>
              <a:rPr lang="ru-RU" sz="2200" b="1" dirty="0" smtClean="0">
                <a:solidFill>
                  <a:srgbClr val="FF0000"/>
                </a:solidFill>
              </a:rPr>
              <a:t/>
            </a:r>
            <a:br>
              <a:rPr lang="ru-RU" sz="2200" b="1" dirty="0" smtClean="0">
                <a:solidFill>
                  <a:srgbClr val="FF0000"/>
                </a:solidFill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75252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формирование в информационной системе государственного органа дел, являющихся совокупностью контейнеров электронных документов или контейнером электронного документа;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миграция электронных документов на физически обособленные материальные носители, если документы передаются в архив государственного органа не по информационно-коммуникационным каналам;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Основные процедуры работы с  электронными документами </a:t>
            </a:r>
            <a:br>
              <a:rPr lang="ru-RU" sz="2000" b="1" dirty="0" smtClean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rgbClr val="C00000"/>
                </a:solidFill>
              </a:rPr>
              <a:t>при подготовке их к передаче в архив государственного органа:</a:t>
            </a:r>
            <a:r>
              <a:rPr lang="ru-RU" sz="2200" b="1" dirty="0" smtClean="0">
                <a:solidFill>
                  <a:srgbClr val="FF0000"/>
                </a:solidFill>
              </a:rPr>
              <a:t/>
            </a:r>
            <a:br>
              <a:rPr lang="ru-RU" sz="2200" b="1" dirty="0" smtClean="0">
                <a:solidFill>
                  <a:srgbClr val="FF0000"/>
                </a:solidFill>
              </a:rPr>
            </a:b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179512" y="1412776"/>
            <a:ext cx="8784976" cy="475252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Liberation Serif" pitchFamily="18" charset="0"/>
              </a:rPr>
              <a:t>проверка </a:t>
            </a:r>
            <a:r>
              <a:rPr lang="ru-RU" sz="2400" dirty="0" err="1" smtClean="0">
                <a:latin typeface="Liberation Serif" pitchFamily="18" charset="0"/>
              </a:rPr>
              <a:t>воспроизводимости</a:t>
            </a:r>
            <a:r>
              <a:rPr lang="ru-RU" sz="2400" dirty="0" smtClean="0">
                <a:latin typeface="Liberation Serif" pitchFamily="18" charset="0"/>
              </a:rPr>
              <a:t> электронных документов;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проверка электронных документов на наличие вредоносных компьютерных программ;</a:t>
            </a:r>
          </a:p>
          <a:p>
            <a:pPr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формирование транспортного контейнера, содержащего электронные дела, включенные в опись электронных дел, документов структурного подразделения (опись дел постоянного хранения, временных (свыше 10 лет) сроков хранения, дел по личному составу).</a:t>
            </a:r>
            <a:endParaRPr lang="ru-RU" sz="2400" dirty="0">
              <a:latin typeface="Liberation Serif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003232" cy="648072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Нормативные правовые акты</a:t>
            </a: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60851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   «Об архивном деле в Российской Федерации»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27 июля 2006 г. № 149-ФЗ             «Об информации, информационных технологиях                   и о защите информации»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06 апреля 2011 года №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63-ФЗ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«Об электронной подписи»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Федеральный закон от 22 октября 2004 года № 125-ФЗ          «Об архивном деле в Российской Федерации»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</a:p>
          <a:p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ru-RU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864096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 государственного органа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Прием электронных документов в архив организации по информационно-телекоммуникационной сети или на физически обособленных носителях оформляется составлением итоговой записи в конце описи электронных дел, документов, в которой цифрами и прописью указывается количество фактически принятых в архив электронных дел и электронных документов. 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Итоговая запись подтверждается подписями сотрудника архива и сотрудника структурного подразделения, передавшего электронные дела и документы. 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При приеме на архивное хранение электронные дела заверяются электронной подписью руководителя организации или уполномоченного им должностного лица.</a:t>
            </a:r>
            <a:endParaRPr lang="ru-RU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075240" cy="86409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 государственного органа</a:t>
            </a: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После приема в архив электронных документов на физически обособленных материальных носителях вкладыши, помещенные в футляр единицы хранения в структурном подразделении, заменяются на вкладыши, оформленные в архиве.</a:t>
            </a:r>
          </a:p>
          <a:p>
            <a:pPr>
              <a:lnSpc>
                <a:spcPct val="90000"/>
              </a:lnSpc>
              <a:spcBef>
                <a:spcPts val="0"/>
              </a:spcBef>
              <a:buNone/>
              <a:defRPr/>
            </a:pPr>
            <a:endParaRPr lang="ru-RU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r>
              <a:rPr lang="ru-RU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Вкладыш помещается в футляр физически обособленного материального носителя таким образом, чтобы надписи на нем были видны при закрытом футляре.</a:t>
            </a:r>
            <a:endParaRPr lang="ru-RU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5" name="Рисунок 4" descr="3d-laptop-and-files--isolated-white-background-525498787-5af2043ba18d9e003777a74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5013176"/>
            <a:ext cx="3347864" cy="18448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15200" cy="64807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Нормативные правовые акты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25000" lnSpcReduction="2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приказ Министерства культуры Российской Федерации от 31.03.2015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    № 526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22.05.2019 № 71</a:t>
            </a:r>
            <a:br>
              <a:rPr lang="ru-RU" sz="8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«Об утверждении Правил делопроизводства в государственных органах, органах местного самоуправления»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8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приказ Федерального архивного агентства от 15.06.2020 № 69                           «Об утверждении Типовых функциональных требований к системам электронного документооборота и системам хранения электронных документов архивах государственных органов»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" pitchFamily="2" charset="2"/>
              <a:buChar char="§"/>
              <a:defRPr/>
            </a:pPr>
            <a:endParaRPr lang="ru-RU" sz="80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704856" cy="792088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C00000"/>
                </a:solidFill>
              </a:rPr>
              <a:t>Нормативно-методическое обеспечение работы с электронными документами</a:t>
            </a:r>
            <a:endParaRPr lang="ru-RU" sz="22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ГОСТ Р ИСО 15489-1 – 2007 «Система стандартов по информации, библиотечному и издательскому делу» «Управление документами. Общие требования» 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утвержден и с 01.03.2014 приказом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Росстандарта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от 12.03.2007  № 28-ст, введен в действие с 01.07.2007; </a:t>
            </a: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ГОСТ Р 7.0.8-2013 «Система стандартов по информации, библиотечному и издательскому делу. Делопроизводство и архивное дело. Термины и определения»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 - утвержден и введен в действие с 01.03.2014 приказом </a:t>
            </a:r>
            <a:r>
              <a:rPr lang="ru-RU" sz="2300" i="1" dirty="0" err="1" smtClean="0">
                <a:latin typeface="Times New Roman" pitchFamily="18" charset="0"/>
                <a:cs typeface="Times New Roman" pitchFamily="18" charset="0"/>
              </a:rPr>
              <a:t>Росстандарта</a:t>
            </a:r>
            <a:r>
              <a:rPr lang="ru-RU" sz="2300" i="1" dirty="0" smtClean="0">
                <a:latin typeface="Times New Roman" pitchFamily="18" charset="0"/>
                <a:cs typeface="Times New Roman" pitchFamily="18" charset="0"/>
              </a:rPr>
              <a:t> от 17.10.2013  № 1185-ст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ГОСТ Р 7.0.97-2016  «Система стандартов по информации, библиотечному и издательскому делу. Организационно-распорядительная документация. Требования к оформлению документов»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48883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Нормативно-методическое обеспечение работы с электронными документами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Методические рекомендации по комплектованию, учету и организации хранения электронных документов в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</a:p>
          <a:p>
            <a:pPr lvl="0"/>
            <a:endParaRPr lang="en-US" sz="24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Методические рекомендации «Составление архивных описей в электронной форме и их интеграция в информационную инфраструктуру государственных и муниципальных архивах. ВНИИДАД, Москва. 2013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;</a:t>
            </a: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64896" cy="93610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/>
              <a:t>Комплектование архива государственного органа</a:t>
            </a:r>
            <a:endParaRPr lang="ru-RU" sz="3200" b="1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395536" y="1556792"/>
            <a:ext cx="2880866" cy="3240360"/>
          </a:xfrm>
          <a:prstGeom prst="wedgeRoundRectCallout">
            <a:avLst>
              <a:gd name="adj1" fmla="val 75043"/>
              <a:gd name="adj2" fmla="val -1834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50" b="1" dirty="0">
              <a:solidFill>
                <a:srgbClr val="F4E7ED">
                  <a:lumMod val="10000"/>
                </a:srgb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Дела постоянного и временных (свыше 10 лет) сроков хранения </a:t>
            </a:r>
            <a:r>
              <a:rPr lang="ru-RU" sz="1600" b="1" u="sng" dirty="0" smtClean="0">
                <a:solidFill>
                  <a:srgbClr val="C00000"/>
                </a:solidFill>
              </a:rPr>
              <a:t>передаются</a:t>
            </a:r>
            <a:r>
              <a:rPr lang="ru-RU" sz="1600" dirty="0" smtClean="0">
                <a:solidFill>
                  <a:srgbClr val="C00000"/>
                </a:solidFill>
              </a:rPr>
              <a:t> в архив государственного органа не ранее чем через один год и не позднее чем через три года после завершения дел в делопроизводстве. 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2267744" y="4869160"/>
            <a:ext cx="5400600" cy="1800200"/>
          </a:xfrm>
          <a:prstGeom prst="wedgeRoundRectCallout">
            <a:avLst>
              <a:gd name="adj1" fmla="val -10755"/>
              <a:gd name="adj2" fmla="val -106671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rgbClr val="F4E7ED">
                  <a:lumMod val="10000"/>
                </a:srgbClr>
              </a:solidFill>
            </a:endParaRPr>
          </a:p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Дела временных (до 10 лет включительно) сроков хранения в архив государственного органа, органа местного самоуправления </a:t>
            </a:r>
            <a:r>
              <a:rPr lang="ru-RU" sz="1600" b="1" u="sng" dirty="0" smtClean="0">
                <a:solidFill>
                  <a:srgbClr val="C00000"/>
                </a:solidFill>
              </a:rPr>
              <a:t>не передаются </a:t>
            </a:r>
            <a:r>
              <a:rPr lang="ru-RU" sz="1600" dirty="0" smtClean="0">
                <a:solidFill>
                  <a:srgbClr val="C00000"/>
                </a:solidFill>
              </a:rPr>
              <a:t>и подлежат выделению к уничтожению по истечении срока их хранения в установленном порядке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08104" y="1268760"/>
            <a:ext cx="2736304" cy="741486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prstClr val="white"/>
                </a:solidFill>
              </a:rPr>
              <a:t>АРХИВ ГОСУДАРСТВЕННОГО ОРГАНА</a:t>
            </a:r>
            <a:endParaRPr lang="ru-RU" sz="1400" b="1" dirty="0">
              <a:solidFill>
                <a:prstClr val="white"/>
              </a:solidFill>
            </a:endParaRPr>
          </a:p>
        </p:txBody>
      </p:sp>
      <p:pic>
        <p:nvPicPr>
          <p:cNvPr id="1026" name="Picture 2" descr="E:\Рисунки\д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204864"/>
            <a:ext cx="3600400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63272" cy="64807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Передача электронных документов в архив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363272" cy="4824536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iberation Serif" pitchFamily="18" charset="0"/>
              </a:rPr>
              <a:t>В соответствии с пунктом 7.12. Правил делопроизводства п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одготовка электронных документов к передаче в архив государственного органа</a:t>
            </a:r>
            <a:r>
              <a:rPr lang="en-US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b="1" u="sng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осуществляется 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в соответствии с пунктом 4.34 Правил 2015 г. </a:t>
            </a:r>
            <a:r>
              <a:rPr lang="ru-RU" sz="2400" b="1" u="sng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структурным подразделением государственного органа</a:t>
            </a:r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- пользователем соответствующей информационной системы совместно  со Службой делопроизводства и подразделением (работником), обеспечивающим функционирование информационной системы.</a:t>
            </a:r>
            <a:endParaRPr lang="ru-RU" sz="2400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pic>
        <p:nvPicPr>
          <p:cNvPr id="5" name="Рисунок 4" descr="dghy77qxuaapq4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4869160"/>
            <a:ext cx="3600400" cy="15221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Описи электронных дел, документов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424936" cy="504056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Подготовка электронных дел для передачи в архив государственного органа предусматривает оформление электронных дел, составление описи электронных дел, документов</a:t>
            </a: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заголовок электронного дела переносится на обложку дела (электронного дела) из номенклатуры дел государственного органа. Заголовок должен соответствовать содержанию документов в деле.</a:t>
            </a:r>
          </a:p>
          <a:p>
            <a:r>
              <a:rPr lang="ru-RU" sz="24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Отдельные описи составляются на единицы хранения электронных документов постоянного хранения; временных (свыше 10 лет) сроков хранения, в том числе по личному составу.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24936" cy="792088"/>
          </a:xfrm>
        </p:spPr>
        <p:txBody>
          <a:bodyPr>
            <a:noAutofit/>
          </a:bodyPr>
          <a:lstStyle/>
          <a:p>
            <a:pPr marL="274320" indent="-274320" algn="ctr">
              <a:lnSpc>
                <a:spcPct val="80000"/>
              </a:lnSpc>
              <a:spcBef>
                <a:spcPts val="0"/>
              </a:spcBef>
              <a:buClr>
                <a:schemeClr val="accent3"/>
              </a:buClr>
              <a:buSzPct val="95000"/>
            </a:pPr>
            <a:r>
              <a:rPr lang="ru-RU" sz="28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Подготовка электронных дел  к передаче в архив государственного органа</a:t>
            </a:r>
            <a:endParaRPr lang="ru-RU" sz="28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507288" cy="4896544"/>
          </a:xfrm>
        </p:spPr>
        <p:txBody>
          <a:bodyPr>
            <a:normAutofit/>
          </a:bodyPr>
          <a:lstStyle/>
          <a:p>
            <a:pPr marL="360000">
              <a:lnSpc>
                <a:spcPct val="90000"/>
              </a:lnSpc>
              <a:spcBef>
                <a:spcPts val="0"/>
              </a:spcBef>
            </a:pPr>
            <a:endParaRPr lang="ru-RU" sz="29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>
              <a:lnSpc>
                <a:spcPct val="90000"/>
              </a:lnSpc>
              <a:spcBef>
                <a:spcPts val="0"/>
              </a:spcBef>
            </a:pPr>
            <a:r>
              <a:rPr lang="ru-RU" sz="2900" dirty="0" smtClean="0">
                <a:latin typeface="Liberation Serif" pitchFamily="18" charset="0"/>
                <a:cs typeface="Times New Roman" pitchFamily="18" charset="0"/>
              </a:rPr>
              <a:t>Электронные документы формируются в электронные дела в соответствии с номенклатурой дел.</a:t>
            </a:r>
          </a:p>
          <a:p>
            <a:pPr marL="360000">
              <a:lnSpc>
                <a:spcPct val="90000"/>
              </a:lnSpc>
              <a:spcBef>
                <a:spcPts val="0"/>
              </a:spcBef>
              <a:buNone/>
            </a:pPr>
            <a:endParaRPr lang="ru-RU" sz="2900" dirty="0" smtClean="0">
              <a:latin typeface="Liberation Serif" pitchFamily="18" charset="0"/>
              <a:cs typeface="Times New Roman" pitchFamily="18" charset="0"/>
            </a:endParaRPr>
          </a:p>
          <a:p>
            <a:pPr marL="360000">
              <a:lnSpc>
                <a:spcPct val="90000"/>
              </a:lnSpc>
              <a:spcBef>
                <a:spcPts val="0"/>
              </a:spcBef>
            </a:pPr>
            <a:r>
              <a:rPr lang="ru-RU" sz="2900" dirty="0" smtClean="0">
                <a:latin typeface="Liberation Serif" pitchFamily="18" charset="0"/>
                <a:cs typeface="Times New Roman" pitchFamily="18" charset="0"/>
              </a:rPr>
              <a:t>Электронные документы независимо от их объема включаются в одно электронное дело без разделения на тома.</a:t>
            </a:r>
          </a:p>
          <a:p>
            <a:endParaRPr lang="ru-RU" sz="5600" dirty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1355</TotalTime>
  <Words>1130</Words>
  <Application>Microsoft Office PowerPoint</Application>
  <PresentationFormat>Экран (4:3)</PresentationFormat>
  <Paragraphs>116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Официальная</vt:lpstr>
      <vt:lpstr>Слайд 1</vt:lpstr>
      <vt:lpstr>Нормативные правовые акты</vt:lpstr>
      <vt:lpstr>Нормативные правовые акты</vt:lpstr>
      <vt:lpstr>Нормативно-методическое обеспечение работы с электронными документами</vt:lpstr>
      <vt:lpstr>Нормативно-методическое обеспечение работы с электронными документами</vt:lpstr>
      <vt:lpstr>Комплектование архива государственного органа</vt:lpstr>
      <vt:lpstr>Передача электронных документов в архив</vt:lpstr>
      <vt:lpstr>Описи электронных дел, документов</vt:lpstr>
      <vt:lpstr>Подготовка электронных дел  к передаче в архив государственного органа</vt:lpstr>
      <vt:lpstr>Подготовка электронных дел  к передаче в архив государственного органа</vt:lpstr>
      <vt:lpstr>Оформление архивных дел, документов</vt:lpstr>
      <vt:lpstr>Передача электронных документов в архив государственного органа</vt:lpstr>
      <vt:lpstr>Слайд 13</vt:lpstr>
      <vt:lpstr>Слайд 14</vt:lpstr>
      <vt:lpstr>Архивный шифр электронных документов</vt:lpstr>
      <vt:lpstr>Передача электронных документов в архив государственного органа</vt:lpstr>
      <vt:lpstr>Основные процедуры работы с  электронными документами  при подготовке их к передаче в архив государственного органа: </vt:lpstr>
      <vt:lpstr>Основные процедуры работы с  электронными документами  при подготовке их к передаче в архив государственного органа: </vt:lpstr>
      <vt:lpstr>Основные процедуры работы с  электронными документами  при подготовке их к передаче в архив государственного органа: </vt:lpstr>
      <vt:lpstr> Передача электронных документов в архив государственного органа</vt:lpstr>
      <vt:lpstr>Передача электронных документов в архив государственного органа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Стафеева Татьяна Валерьевна</dc:creator>
  <cp:lastModifiedBy>t.stafeeva</cp:lastModifiedBy>
  <cp:revision>189</cp:revision>
  <dcterms:created xsi:type="dcterms:W3CDTF">2017-03-06T09:33:19Z</dcterms:created>
  <dcterms:modified xsi:type="dcterms:W3CDTF">2021-09-17T09:44:35Z</dcterms:modified>
</cp:coreProperties>
</file>